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0" r:id="rId5"/>
    <p:sldId id="262" r:id="rId6"/>
    <p:sldId id="268" r:id="rId7"/>
    <p:sldId id="269" r:id="rId8"/>
    <p:sldId id="267" r:id="rId9"/>
    <p:sldId id="270" r:id="rId10"/>
    <p:sldId id="271" r:id="rId11"/>
    <p:sldId id="26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98" r:id="rId22"/>
    <p:sldId id="296" r:id="rId23"/>
    <p:sldId id="284" r:id="rId24"/>
    <p:sldId id="285" r:id="rId25"/>
    <p:sldId id="286" r:id="rId26"/>
    <p:sldId id="287" r:id="rId27"/>
    <p:sldId id="288" r:id="rId28"/>
    <p:sldId id="297" r:id="rId29"/>
    <p:sldId id="289" r:id="rId30"/>
    <p:sldId id="290" r:id="rId31"/>
    <p:sldId id="291" r:id="rId32"/>
    <p:sldId id="292" r:id="rId33"/>
    <p:sldId id="29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8F8F8"/>
    <a:srgbClr val="FFFFFF"/>
    <a:srgbClr val="C4884C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04" autoAdjust="0"/>
    <p:restoredTop sz="93190" autoAdjust="0"/>
  </p:normalViewPr>
  <p:slideViewPr>
    <p:cSldViewPr>
      <p:cViewPr>
        <p:scale>
          <a:sx n="60" d="100"/>
          <a:sy n="60" d="100"/>
        </p:scale>
        <p:origin x="-87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2F09-4792-4BAE-92C9-FE62E846FBE1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501C-F6BF-4E50-B081-B48C7AC78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елки-палки\Desktop\конкурс на лучший урок\волосы\тексту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3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9862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</a:t>
            </a:r>
            <a:br>
              <a:rPr lang="ru-RU" sz="5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технологии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 раздела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личная гигиена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учащихся 7 класса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тему:</a:t>
            </a:r>
          </a:p>
          <a:p>
            <a:pPr algn="ctr"/>
            <a:r>
              <a:rPr lang="ru-RU" sz="10500" b="1" i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Шик и Блеск</a:t>
            </a:r>
            <a:br>
              <a:rPr lang="ru-RU" sz="10500" b="1" i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ru-RU" sz="4400" b="0" i="1" dirty="0" smtClean="0"/>
              <a:t/>
            </a:r>
            <a:br>
              <a:rPr lang="ru-RU" sz="4400" b="0" i="1" dirty="0" smtClean="0"/>
            </a:br>
            <a:endParaRPr lang="ru-RU" sz="4400" b="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Основные правила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1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Перед мытьем</a:t>
            </a:r>
            <a:r>
              <a:rPr kumimoji="0" lang="ru-RU" sz="3200" b="1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тщательно и энергично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расчешите волосы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5602" name="Picture 2" descr="C:\Users\елки-палки\Desktop\конкурс на лучший урок\волосы\ZmYzYi00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7153275" cy="47625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Основные правила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Вода, которой вы моете волосы, не должна быть слишком горячей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5" name="Picture 1" descr="C:\Users\елки-палки\Desktop\конкурс на лучший урок\волосы\a4368acd8b78__diary_ru__580_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85992"/>
            <a:ext cx="6572296" cy="438349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2" descr="C:\Users\елки-палки\Desktop\конкурс на лучший урок\волосы\90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21958">
            <a:off x="748281" y="2159022"/>
            <a:ext cx="2344312" cy="405941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Умножение 6"/>
          <p:cNvSpPr/>
          <p:nvPr/>
        </p:nvSpPr>
        <p:spPr>
          <a:xfrm rot="20339550">
            <a:off x="380208" y="1247644"/>
            <a:ext cx="3275132" cy="5916968"/>
          </a:xfrm>
          <a:prstGeom prst="mathMultiply">
            <a:avLst>
              <a:gd name="adj1" fmla="val 330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Основные правила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Используйте шампунь, </a:t>
            </a:r>
          </a:p>
          <a:p>
            <a:pPr algn="ctr"/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соответствующий вашему типу волос</a:t>
            </a:r>
            <a:endParaRPr lang="ru-RU" sz="32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pic>
        <p:nvPicPr>
          <p:cNvPr id="24578" name="Picture 2" descr="C:\Users\елки-палки\Desktop\конкурс на лучший урок\волосы\38a389.jpg"/>
          <p:cNvPicPr>
            <a:picLocks noChangeAspect="1" noChangeArrowheads="1"/>
          </p:cNvPicPr>
          <p:nvPr/>
        </p:nvPicPr>
        <p:blipFill>
          <a:blip r:embed="rId3"/>
          <a:srcRect t="-3099" r="-5405"/>
          <a:stretch>
            <a:fillRect/>
          </a:stretch>
        </p:blipFill>
        <p:spPr bwMode="auto">
          <a:xfrm>
            <a:off x="428596" y="2104419"/>
            <a:ext cx="5572164" cy="475358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580" name="Picture 4" descr="C:\Users\елки-палки\Desktop\конкурс на лучший урок\волосы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9367" y="2000240"/>
            <a:ext cx="3062904" cy="35004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Основные правила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Шампунь 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сначала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 следует наносить 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на ладони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, </a:t>
            </a:r>
          </a:p>
          <a:p>
            <a:pPr algn="ctr"/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 потом на волосы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34817" name="Picture 1" descr="C:\Users\елки-палки\Desktop\конкурс на лучший урок\волосы\72576440f950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90849">
            <a:off x="2878749" y="2483827"/>
            <a:ext cx="3810000" cy="3895725"/>
          </a:xfrm>
          <a:prstGeom prst="flowChartAlternateProcess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Основные правила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5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Время нахождения шампуня на волосах </a:t>
            </a:r>
          </a:p>
          <a:p>
            <a:pPr algn="ctr"/>
            <a:r>
              <a:rPr lang="ru-RU" sz="3200" b="1" u="sng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не должно превышать </a:t>
            </a:r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1 минуты</a:t>
            </a:r>
            <a:endParaRPr lang="ru-RU" sz="4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pic>
        <p:nvPicPr>
          <p:cNvPr id="33793" name="Picture 1" descr="C:\Users\елки-палки\Desktop\конкурс на лучший урок\волосы\f03bf9c8a2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571744"/>
            <a:ext cx="4762500" cy="381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Основные правила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После мытья волосы необходимо тщательно промыть, нанести средства для укрепления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pic>
        <p:nvPicPr>
          <p:cNvPr id="32769" name="Picture 1" descr="C:\Users\елки-палки\Desktop\конкурс на лучший урок\волосы\tablarg.shower.sleep.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714620"/>
            <a:ext cx="6715172" cy="37772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Основные правила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Вытереть чистым полотенцем, а дальше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дать им высохнуть естественным способом.                          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1746" name="Picture 2" descr="C:\Users\елки-палки\Desktop\конкурс на лучший урок\волосы\2182074.jpg"/>
          <p:cNvPicPr>
            <a:picLocks noChangeAspect="1" noChangeArrowheads="1"/>
          </p:cNvPicPr>
          <p:nvPr/>
        </p:nvPicPr>
        <p:blipFill>
          <a:blip r:embed="rId3"/>
          <a:srcRect l="658" b="-1323"/>
          <a:stretch>
            <a:fillRect/>
          </a:stretch>
        </p:blipFill>
        <p:spPr bwMode="auto">
          <a:xfrm rot="1856011">
            <a:off x="5219454" y="2542519"/>
            <a:ext cx="2838691" cy="386042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Умножение 5"/>
          <p:cNvSpPr/>
          <p:nvPr/>
        </p:nvSpPr>
        <p:spPr>
          <a:xfrm rot="5400000">
            <a:off x="4065752" y="1506356"/>
            <a:ext cx="5357827" cy="5916968"/>
          </a:xfrm>
          <a:prstGeom prst="mathMultiply">
            <a:avLst>
              <a:gd name="adj1" fmla="val 330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7" name="Picture 3" descr="C:\Users\елки-палки\Desktop\конкурс на лучший урок\волосы\1005648_w640_h640_lk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14348" y="2571744"/>
            <a:ext cx="3114675" cy="35718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Влажные волосы 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нельзя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сразу расчесывать, </a:t>
            </a:r>
          </a:p>
          <a:p>
            <a:pPr marL="228600" lvl="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иначе их можно повредить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Основные правила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8" name="Picture 2" descr="C:\Users\елки-палки\Desktop\конкурс на лучший урок\волосы\hair_loss_reme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14554"/>
            <a:ext cx="4372788" cy="42052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елки-палки\Desktop\конкурс на лучший урок\волосы\photo_0_3d6eafd04ab7a980965808b14346a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95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50030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Шампунь выбран верно, если: </a:t>
            </a:r>
            <a:endParaRPr lang="ru-RU" sz="32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357562"/>
            <a:ext cx="88582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После мытья волосы приобретают здоровый блеск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                     </a:t>
            </a:r>
          </a:p>
          <a:p>
            <a:pPr>
              <a:lnSpc>
                <a:spcPts val="4400"/>
              </a:lnSpc>
              <a:buFont typeface="Wingdings" pitchFamily="2" charset="2"/>
              <a:buChar char="ü"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Волосы долго сохраняют объем, </a:t>
            </a:r>
          </a:p>
          <a:p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                        легко расчесываются и не склеиваются</a:t>
            </a:r>
            <a:endParaRPr lang="ru-RU" sz="3200" b="1" dirty="0" smtClean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Кожа головы не зудит и не пересушена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FFFFF"/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004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От того, насколько правильно подобран шампунь, зависят состояние и здоровье волос!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Прически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9195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</a:rPr>
              <a:t>При  выборе прически необходимо учитывать форму лица</a:t>
            </a:r>
            <a:endParaRPr lang="ru-RU" sz="3200" dirty="0" smtClean="0">
              <a:ln>
                <a:solidFill>
                  <a:schemeClr val="bg2">
                    <a:lumMod val="25000"/>
                  </a:schemeClr>
                </a:solidFill>
              </a:ln>
              <a:latin typeface="Monotype Corsiva" pitchFamily="66" charset="0"/>
            </a:endParaRPr>
          </a:p>
          <a:p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</a:rPr>
              <a:t> 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latin typeface="Monotype Corsiva" pitchFamily="66" charset="0"/>
            </a:endParaRPr>
          </a:p>
        </p:txBody>
      </p:sp>
      <p:pic>
        <p:nvPicPr>
          <p:cNvPr id="2049" name="Picture 1" descr="C:\Users\елки-палки\Desktop\конкурс на лучший урок\волосы\13 .jpg"/>
          <p:cNvPicPr>
            <a:picLocks noChangeAspect="1" noChangeArrowheads="1"/>
          </p:cNvPicPr>
          <p:nvPr/>
        </p:nvPicPr>
        <p:blipFill>
          <a:blip r:embed="rId3"/>
          <a:srcRect l="4444" r="6667"/>
          <a:stretch>
            <a:fillRect/>
          </a:stretch>
        </p:blipFill>
        <p:spPr bwMode="auto">
          <a:xfrm>
            <a:off x="3143240" y="2143116"/>
            <a:ext cx="2857520" cy="3929054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ки-палки\Desktop\конкурс на лучший урок\волосы\1259644574_1259604551_texture-cream-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елки-палки\Desktop\конкурс на лучший урок\волосы\uhodhair_longl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3667936" cy="50720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6" descr="C:\Users\елки-палки\Desktop\конкурс на лучший урок\волосы\3433547117_a23921230e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894" y="0"/>
            <a:ext cx="4286106" cy="688657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" name="Picture 7" descr="C:\Users\елки-палки\Desktop\конкурс на лучший урок\волосы\1768285933_7b395b766b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285860"/>
            <a:ext cx="3571900" cy="50739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282" y="214290"/>
            <a:ext cx="66437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60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Еще с давних времен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люди придавали большое значение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своим волосам </a:t>
            </a:r>
            <a:endParaRPr kumimoji="0" lang="ru-RU" sz="360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FFFFF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" name="Picture 8" descr="C:\Users\елки-палки\Desktop\конкурс на лучший урок\волосы\399855768_c42030d7fa_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28327"/>
            <a:ext cx="3517869" cy="48296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" name="Picture 7" descr="C:\Users\елки-палки\Desktop\конкурс на лучший урок\волосы\1133910697_a41de6e565_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214422"/>
            <a:ext cx="3000396" cy="54574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5" descr="C:\Users\елки-палки\Desktop\конкурс на лучший урок\волосы\4284911182_e42f15ba16_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969032" y="0"/>
            <a:ext cx="3174968" cy="492919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Формы лица </a:t>
            </a:r>
            <a:endParaRPr lang="ru-RU" sz="4000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992" y="857232"/>
            <a:ext cx="2127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треугольная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857232"/>
            <a:ext cx="20185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квадратная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57818" y="3929066"/>
            <a:ext cx="1393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круглая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051" t="15041" r="18987" b="20695"/>
          <a:stretch>
            <a:fillRect/>
          </a:stretch>
        </p:blipFill>
        <p:spPr bwMode="auto">
          <a:xfrm>
            <a:off x="3214678" y="1214422"/>
            <a:ext cx="2714644" cy="3143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388" y="857232"/>
            <a:ext cx="1951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удлиненная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71670" y="3929066"/>
            <a:ext cx="1569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овальная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428736"/>
            <a:ext cx="2407175" cy="25717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500570"/>
            <a:ext cx="2254934" cy="23574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428736"/>
            <a:ext cx="2428678" cy="25717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500570"/>
            <a:ext cx="2433588" cy="23574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Формы лица </a:t>
            </a:r>
            <a:endParaRPr lang="ru-RU" sz="4000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992" y="857232"/>
            <a:ext cx="2127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треугольная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857232"/>
            <a:ext cx="20185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квадратная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57818" y="3929066"/>
            <a:ext cx="1393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круглая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051" t="15041" r="18987" b="20695"/>
          <a:stretch>
            <a:fillRect/>
          </a:stretch>
        </p:blipFill>
        <p:spPr bwMode="auto">
          <a:xfrm>
            <a:off x="3214678" y="1214422"/>
            <a:ext cx="2714644" cy="3143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388" y="857232"/>
            <a:ext cx="1951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удлиненная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71670" y="3929066"/>
            <a:ext cx="1569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овальная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428736"/>
            <a:ext cx="2407175" cy="25717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500570"/>
            <a:ext cx="2254934" cy="23574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428736"/>
            <a:ext cx="2428678" cy="25717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500570"/>
            <a:ext cx="2433588" cy="23574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endParaRPr lang="ru-RU" sz="80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  <a:p>
            <a:pPr algn="ctr"/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Практическая </a:t>
            </a:r>
          </a:p>
          <a:p>
            <a:pPr algn="ctr"/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работа</a:t>
            </a:r>
            <a:endParaRPr lang="ru-RU" sz="8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Овальное лицо    </a:t>
            </a:r>
            <a:endParaRPr kumimoji="0" lang="ru-RU" sz="40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0"/>
            <a:ext cx="2254934" cy="23574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857232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Характерен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</a:t>
            </a: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плавный переход линий лба, висков, скул и подбородка, которые образуют овал.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4282" y="2714620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одойдут:</a:t>
            </a:r>
            <a:r>
              <a:rPr kumimoji="0" lang="ru-RU" sz="3200" b="0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u="none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длинные волосы, так и любая стрижка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можно носить прически с челкой и без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высокие или низкие прически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гладкие волосы или пышные кудри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пробор любого типа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прически с открытыми или закрытыми ушами 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8271176" cy="40005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8914" grpId="0"/>
      <p:bldP spid="389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Круглое лицо    </a:t>
            </a:r>
            <a:endParaRPr kumimoji="0" lang="ru-RU" sz="40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0412" y="0"/>
            <a:ext cx="2433588" cy="23574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714356"/>
            <a:ext cx="6929486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38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ужно с помощью прически </a:t>
            </a:r>
            <a:r>
              <a:rPr kumimoji="0" lang="ru-RU" sz="3200" b="1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удлинить лицо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Важно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чтобы лоб оставался открытым, </a:t>
            </a:r>
          </a:p>
          <a:p>
            <a:pPr marL="0" marR="0" lvl="0" indent="0" defTabSz="914400" rtl="0" eaLnBrk="1" fontAlgn="base" latinLnBrk="0" hangingPunct="1">
              <a:lnSpc>
                <a:spcPts val="38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волосы теменной зоны были пышными. 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85720" y="2333685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u="sng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600" b="1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одойдут:</a:t>
            </a:r>
            <a:r>
              <a:rPr kumimoji="0" lang="ru-RU" sz="36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короткая стрижка, объемно уложенная в теменной зоне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 длинных волос можно посоветовать высокую прическу, пышную в теменной зоне и особенно надо лбом, без челки.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Избегайте</a:t>
            </a:r>
            <a:r>
              <a:rPr kumimoji="0" lang="ru-RU" sz="36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гладких причесок и прямого пробора</a:t>
            </a:r>
            <a:endParaRPr kumimoji="0" lang="ru-RU" sz="36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71612"/>
            <a:ext cx="7902295" cy="38576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89" grpId="1"/>
      <p:bldP spid="37890" grpId="0"/>
      <p:bldP spid="3789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Удлиненное </a:t>
            </a: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лицо    </a:t>
            </a:r>
            <a:endParaRPr kumimoji="0" lang="ru-RU" sz="40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6825" y="0"/>
            <a:ext cx="2407175" cy="25717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3000372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Подойдут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стрижка  длиной до уголков нижней челюсти или до подбородка, пышно уложенная на концах, с редкой или полной пышной челкой до бровей, либо с объемом на уровне скул и ушей.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длинным волосам, придайте им объем с помощью бигуди или химической завивки. 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14356"/>
            <a:ext cx="6643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Характерна</a:t>
            </a: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некоторая продолговатость из-за высокого лба и длинного подбородка. С помощью прически </a:t>
            </a:r>
            <a:r>
              <a:rPr lang="ru-RU" sz="3200" b="1" u="sng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нужно</a:t>
            </a: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расширить лицо в боковых частях. </a:t>
            </a:r>
            <a:endParaRPr lang="ru-RU" sz="3200" dirty="0" smtClean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8328021" cy="37862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5" grpId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Треугольное </a:t>
            </a: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лицо    </a:t>
            </a:r>
            <a:endParaRPr kumimoji="0" lang="ru-RU" sz="40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4051" t="15041" r="18987" b="20695"/>
          <a:stretch>
            <a:fillRect/>
          </a:stretch>
        </p:blipFill>
        <p:spPr bwMode="auto">
          <a:xfrm>
            <a:off x="6429356" y="0"/>
            <a:ext cx="2714644" cy="3143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785794"/>
            <a:ext cx="6572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Резкий переход от широкого лба к узкому подбородку можно смягчить длинной косой челкой или густой прямой челкой. 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85720" y="2333685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Подойдут: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стрижка </a:t>
            </a:r>
            <a:r>
              <a:rPr kumimoji="0" lang="ru-RU" sz="320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длиной чуть ниже подбородка, возможен небольшой начес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макушке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концы прядей можно подкрутить как вовнутрь, так и наружу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длинные волосы можно носить гладко расчесанными с прямым или косым пробором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прилегающие к лицу волосы замаскируют широкий лоб и скулы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8443333" cy="38576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1" grpId="1"/>
      <p:bldP spid="35842" grpId="0"/>
      <p:bldP spid="3584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Квадратное </a:t>
            </a: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лицо    </a:t>
            </a:r>
            <a:endParaRPr kumimoji="0" lang="ru-RU" sz="40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322" y="0"/>
            <a:ext cx="2428678" cy="25717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785794"/>
            <a:ext cx="89297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Характеризуется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широким лбом,</a:t>
            </a:r>
            <a:r>
              <a:rPr kumimoji="0" lang="ru-RU" sz="3200" b="0" i="0" u="none" strike="noStrike" cap="none" normalizeH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скулами,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нижней челюстью и тяжеловатым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подбородком. </a:t>
            </a:r>
            <a:r>
              <a:rPr kumimoji="0" lang="ru-RU" sz="3200" b="1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Важно</a:t>
            </a:r>
            <a:r>
              <a:rPr kumimoji="0" lang="ru-RU" sz="3200" b="1" i="0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удлинить лицо,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поэтому </a:t>
            </a: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лоб оставляют открытым, </a:t>
            </a: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волосы надо лбом приподнимают и теменную зону укладывают объемно.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85720" y="3318570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sng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одойдет 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стрижка  длиной до подбородка, волосы будут прикрывать развитые углы нижней челюсти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короткая "взъерошенная" прическа с "рваной" челкой до середины лба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при волнистых или кудрявых волосах - чуть удлиненная прическа, мягко обрамляющая лицо.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8292967" cy="40719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7" grpId="1"/>
      <p:bldP spid="34818" grpId="0"/>
      <p:bldP spid="348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Буклеты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4337" name="Picture 1" descr="C:\Users\елки-палки\Desktop\конкурс на лучший урок\волосы\буклеты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6937375" cy="4897437"/>
          </a:xfrm>
          <a:prstGeom prst="rect">
            <a:avLst/>
          </a:prstGeom>
          <a:noFill/>
        </p:spPr>
      </p:pic>
      <p:pic>
        <p:nvPicPr>
          <p:cNvPr id="14338" name="Picture 2" descr="C:\Users\елки-палки\Desktop\конкурс на лучший урок\волосы\буклеты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85860"/>
            <a:ext cx="6899275" cy="48974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Практическая работа</a:t>
            </a:r>
            <a:endParaRPr lang="ru-RU" sz="4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Салон красоты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Разделитесь на пары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Вначале один – клиент, а другой – парикмахер,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потом наоборот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евочки с короткими волосами могут</a:t>
            </a:r>
            <a:r>
              <a:rPr kumimoji="0" lang="ru-RU" sz="3200" b="0" i="0" u="none" strike="noStrike" cap="none" normalizeH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поэкспериментировать  со</a:t>
            </a:r>
            <a:r>
              <a:rPr kumimoji="0" lang="ru-RU" sz="3200" b="0" i="0" u="none" strike="noStrike" cap="none" normalizeH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своими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прическами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виртуальном салоне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ки-палки\Desktop\конкурс на лучший урок\волосы\1259644574_1259604551_texture-cream-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елки-палки\Desktop\конкурс на лучший урок\волосы\2709486780_7258507cdd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3944"/>
            <a:ext cx="3527788" cy="57340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8" name="Picture 6" descr="C:\Users\елки-палки\Desktop\конкурс на лучший урок\волосы\1768102257_8c60a6060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643570" y="0"/>
            <a:ext cx="3500430" cy="57938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C:\Users\елки-палки\Desktop\конкурс на лучший урок\волосы\3576416543_1e800b40e3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500174"/>
            <a:ext cx="3161570" cy="53578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282" y="214290"/>
            <a:ext cx="66437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Красивые волосы - одно из главных украшений девушки</a:t>
            </a:r>
            <a:r>
              <a:rPr kumimoji="0" lang="ru-RU" sz="360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FFFFF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650085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Плетение «Колосок»</a:t>
            </a:r>
          </a:p>
          <a:p>
            <a:pPr algn="ctr">
              <a:lnSpc>
                <a:spcPts val="2400"/>
              </a:lnSpc>
            </a:pPr>
            <a:endParaRPr lang="ru-RU" sz="40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вначале хорошо расчешите волосы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со лба забираем немного волос и делим на три части (1)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переплетаем  один раз как в обычной косичке (2)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к каждой пряди мы начинаем подбирать волосы (3)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так подбираем прядки до конца  (4)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закрепляем резинкой (5)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C:\Users\елки-палки\Desktop\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1013"/>
            <a:ext cx="2143108" cy="6826987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0"/>
            <a:ext cx="685804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Плетение </a:t>
            </a: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«Рыбий хвост»</a:t>
            </a:r>
          </a:p>
          <a:p>
            <a:pPr lv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4000" b="1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хорошо расчесываем волосы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собираем волосы в хвост, закрепляем резинкой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делим хвост на две части (1)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одной стороны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берем небольшую прядь и перекладываем ко второй части (2)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другой стороны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также берем небольшую прядь волос и перекладываем на первую сторону (3)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так плетем до конца, закрепляем резинкой на конце (4)</a:t>
            </a:r>
            <a:endParaRPr kumimoji="0" lang="ru-RU" sz="3200" b="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5" name="Picture 3" descr="C:\Users\елки-палки\Desktop\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3233" y="0"/>
            <a:ext cx="2030767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елки-палки\Desktop\конкурс на лучший урок\волосы\shariki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785793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endParaRPr lang="ru-RU" sz="8000" b="1" dirty="0" smtClean="0"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  <a:p>
            <a:pPr algn="ctr"/>
            <a:endParaRPr lang="ru-RU" sz="8000" b="1" dirty="0" smtClean="0"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  <a:p>
            <a:pPr algn="ctr"/>
            <a:r>
              <a:rPr lang="ru-RU" sz="8000" b="1" dirty="0" smtClean="0"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«</a:t>
            </a:r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Парад причесок»</a:t>
            </a:r>
            <a:endParaRPr lang="ru-RU" sz="8000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ки-палки\Desktop\конкурс на лучший урок\волосы\photo_0_3d6eafd04ab7a980965808b14346a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956" y="0"/>
            <a:ext cx="91529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785793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endParaRPr lang="ru-RU" sz="8000" b="1" dirty="0" smtClean="0"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  <a:p>
            <a:pPr algn="ctr"/>
            <a:endParaRPr lang="ru-RU" sz="8000" b="1" dirty="0" smtClean="0"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  <a:p>
            <a:pPr algn="ctr"/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Урок </a:t>
            </a:r>
          </a:p>
          <a:p>
            <a:pPr algn="ctr"/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окончен</a:t>
            </a:r>
            <a:endParaRPr lang="ru-RU" sz="8000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ки-палки\Desktop\конкурс на лучший урок\волосы\1259644574_1259604551_texture-cream-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Сестры Сазерленд - </a:t>
            </a:r>
            <a:r>
              <a:rPr kumimoji="0" lang="ru-RU" sz="360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общая длина волос всех семи сестер составляла 37 футов </a:t>
            </a:r>
            <a:r>
              <a:rPr kumimoji="0" lang="ru-RU" sz="3600" i="0" u="none" strike="noStrike" cap="none" normalizeH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3600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(более 11 метров)</a:t>
            </a:r>
            <a:endParaRPr kumimoji="0" lang="ru-RU" sz="3600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147" name="Picture 3" descr="C:\Users\елки-палки\Desktop\конкурс на лучший урок\волосы\img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7290795" cy="4857760"/>
          </a:xfrm>
          <a:prstGeom prst="rect">
            <a:avLst/>
          </a:prstGeom>
          <a:noFill/>
          <a:effectLst>
            <a:glow rad="101600">
              <a:schemeClr val="bg2">
                <a:lumMod val="50000"/>
                <a:alpha val="60000"/>
              </a:schemeClr>
            </a:glow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От чего зависит внешний вид волос?</a:t>
            </a:r>
            <a:endParaRPr lang="ru-RU" sz="4000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86124"/>
            <a:ext cx="29979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Состояние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здоровья  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142984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Питание</a:t>
            </a:r>
            <a:r>
              <a:rPr lang="ru-RU" sz="32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429000"/>
            <a:ext cx="19960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Смена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настроения</a:t>
            </a:r>
          </a:p>
        </p:txBody>
      </p:sp>
      <p:pic>
        <p:nvPicPr>
          <p:cNvPr id="5125" name="Picture 5" descr="C:\Users\елки-палки\Desktop\конкурс на лучший урок\волосы\nosmokingsymbol-400a.jpg"/>
          <p:cNvPicPr>
            <a:picLocks noChangeAspect="1" noChangeArrowheads="1"/>
          </p:cNvPicPr>
          <p:nvPr/>
        </p:nvPicPr>
        <p:blipFill>
          <a:blip r:embed="rId3"/>
          <a:srcRect l="9375" r="9999"/>
          <a:stretch>
            <a:fillRect/>
          </a:stretch>
        </p:blipFill>
        <p:spPr bwMode="auto">
          <a:xfrm>
            <a:off x="2428860" y="1928802"/>
            <a:ext cx="1848802" cy="1857388"/>
          </a:xfrm>
          <a:prstGeom prst="flowChartConnector">
            <a:avLst/>
          </a:prstGeom>
          <a:noFill/>
        </p:spPr>
      </p:pic>
      <p:pic>
        <p:nvPicPr>
          <p:cNvPr id="5127" name="Picture 7" descr="C:\Users\елки-палки\Desktop\конкурс на лучший урок\волосы\e6019b306966.jpg"/>
          <p:cNvPicPr>
            <a:picLocks noChangeAspect="1" noChangeArrowheads="1"/>
          </p:cNvPicPr>
          <p:nvPr/>
        </p:nvPicPr>
        <p:blipFill>
          <a:blip r:embed="rId4"/>
          <a:srcRect l="1768" t="1250" r="4180"/>
          <a:stretch>
            <a:fillRect/>
          </a:stretch>
        </p:blipFill>
        <p:spPr bwMode="auto">
          <a:xfrm>
            <a:off x="500034" y="4429108"/>
            <a:ext cx="1798616" cy="242889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8" name="Picture 8" descr="C:\Users\елки-палки\Desktop\конкурс на лучший урок\волосы\bo1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857364"/>
            <a:ext cx="2071702" cy="1908201"/>
          </a:xfrm>
          <a:prstGeom prst="rect">
            <a:avLst/>
          </a:prstGeom>
          <a:noFill/>
        </p:spPr>
      </p:pic>
      <p:pic>
        <p:nvPicPr>
          <p:cNvPr id="5129" name="Picture 9" descr="C:\Users\елки-палки\Desktop\конкурс на лучший урок\волосы\1307517805_huge241229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4594" y="3953308"/>
            <a:ext cx="2659406" cy="290469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928670"/>
            <a:ext cx="30684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Наличие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вредных  привычек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500826" y="3286124"/>
            <a:ext cx="26431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Ежедневный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уход</a:t>
            </a:r>
            <a:endParaRPr kumimoji="0" lang="ru-RU" sz="3200" b="1" i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131" name="Picture 11" descr="C:\Users\елки-палки\Desktop\75529619_3185107_aaa.jpg"/>
          <p:cNvPicPr>
            <a:picLocks noChangeAspect="1" noChangeArrowheads="1"/>
          </p:cNvPicPr>
          <p:nvPr/>
        </p:nvPicPr>
        <p:blipFill>
          <a:blip r:embed="rId7"/>
          <a:srcRect t="15556" r="6533" b="17777"/>
          <a:stretch>
            <a:fillRect/>
          </a:stretch>
        </p:blipFill>
        <p:spPr bwMode="auto">
          <a:xfrm>
            <a:off x="2714612" y="4500570"/>
            <a:ext cx="3571900" cy="191352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5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Типы волос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071546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нормальные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3286124"/>
            <a:ext cx="990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сухие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3286124"/>
            <a:ext cx="1492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жирные 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1071546"/>
            <a:ext cx="1919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смешанные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750332" y="1750206"/>
            <a:ext cx="2500329" cy="7143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286248" y="1571612"/>
            <a:ext cx="2500330" cy="10715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" idx="0"/>
          </p:cNvCxnSpPr>
          <p:nvPr/>
        </p:nvCxnSpPr>
        <p:spPr>
          <a:xfrm rot="10800000" flipV="1">
            <a:off x="1820686" y="642918"/>
            <a:ext cx="2322687" cy="4286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>
            <a:off x="5143504" y="642918"/>
            <a:ext cx="2316880" cy="4286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7158" y="1571612"/>
            <a:ext cx="2857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хорошо отражают свет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эластичны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легко укладываются и расчесываются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имеют живой вид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сохраняют эти качества в течение нескольких дней после мытья головы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3857628"/>
            <a:ext cx="27860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имеют характерный тусклый блеск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спустя небольшое время после мытья слипаются и начинают казаться грязными, неопрятными 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28860" y="3857628"/>
            <a:ext cx="24288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плохо отражают свет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тусклые,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 глянца)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 рвутся,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путаются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трудно расчесываются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секутся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концах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500826" y="1571612"/>
            <a:ext cx="228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правило, длинные волосы - жирные у корней и сухие на концах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елки-палки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57298"/>
            <a:ext cx="6899275" cy="4887913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Буклеты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5" name="Picture 3" descr="C:\Users\елки-палки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357298"/>
            <a:ext cx="6927850" cy="48783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елки-палки\Desktop\конкурс на лучший урок\волосы\6.jpg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4577" name="Picture 1" descr="C:\Users\елки-палки\Desktop\конкурс на лучший урок\таблиц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5902" y="2500306"/>
            <a:ext cx="6358098" cy="413470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928670"/>
            <a:ext cx="8001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разделитесь на пары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занесите данные вашего партнера в таблицу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  <a:cs typeface="Times New Roman" pitchFamily="18" charset="0"/>
              </a:rPr>
              <a:t>сделайте вывод: к какому типу относятся волосы соседки</a:t>
            </a:r>
            <a:endParaRPr lang="ru-RU" sz="32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4107653" y="3178967"/>
            <a:ext cx="357190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86182" y="364331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400050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435769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3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492919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542926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1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57864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614364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321468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3.61111E-6 0.4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3.61111E-6 0.4463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3.61111E-6 0.45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4463 L 3.61111E-6 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ки-палки\Desktop\волосы\brillance-cheveux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Уход за волосами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pic>
        <p:nvPicPr>
          <p:cNvPr id="22530" name="Picture 2" descr="C:\Users\елки-палки\Desktop\конкурс на лучший урок\волосы\1273140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000504"/>
            <a:ext cx="1785950" cy="266559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5" name="Picture 7" descr="C:\Users\елки-палки\Desktop\конкурс на лучший урок\волосы\46908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3738811" cy="25003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6" name="Picture 8" descr="C:\Users\елки-палки\Desktop\конкурс на лучший урок\волосы\shampon_ve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071546"/>
            <a:ext cx="2714644" cy="31877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0" name="Picture 2" descr="C:\Users\елки-палки\Desktop\конкурс на лучший урок\волосы\Beautiful Women picture 1593.jpg"/>
          <p:cNvPicPr>
            <a:picLocks noChangeAspect="1" noChangeArrowheads="1"/>
          </p:cNvPicPr>
          <p:nvPr/>
        </p:nvPicPr>
        <p:blipFill>
          <a:blip r:embed="rId6"/>
          <a:srcRect r="11111" b="25623"/>
          <a:stretch>
            <a:fillRect/>
          </a:stretch>
        </p:blipFill>
        <p:spPr bwMode="auto">
          <a:xfrm>
            <a:off x="4857752" y="1142984"/>
            <a:ext cx="2428892" cy="326382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46" y="714356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мытье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876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сушка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714356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расчесывание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  <p:pic>
        <p:nvPicPr>
          <p:cNvPr id="12289" name="Picture 1" descr="C:\Users\елки-палки\Desktop\конкурс на лучший урок\волосы\n_products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786190"/>
            <a:ext cx="2928958" cy="307181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72132" y="3571876"/>
            <a:ext cx="3143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rgbClr val="F8F8F8"/>
                  </a:glow>
                </a:effectLst>
                <a:latin typeface="Monotype Corsiva" pitchFamily="66" charset="0"/>
              </a:rPr>
              <a:t>защита, питание</a:t>
            </a:r>
            <a:endParaRPr lang="ru-RU" sz="3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rgbClr val="F8F8F8"/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25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1835</TotalTime>
  <Words>838</Words>
  <Application>Microsoft Office PowerPoint</Application>
  <PresentationFormat>Экран (4:3)</PresentationFormat>
  <Paragraphs>169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елки-палки</dc:creator>
  <cp:lastModifiedBy>елки-палки</cp:lastModifiedBy>
  <cp:revision>188</cp:revision>
  <dcterms:created xsi:type="dcterms:W3CDTF">2011-11-23T18:50:17Z</dcterms:created>
  <dcterms:modified xsi:type="dcterms:W3CDTF">2012-04-19T14:36:22Z</dcterms:modified>
</cp:coreProperties>
</file>